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58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355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87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38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252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382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326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820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961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477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375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92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A0428-802C-47A4-86B4-D473435ADF48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68319-D261-449B-AFCA-27F020590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35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0045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Использование занимательных заданий для развития </a:t>
            </a:r>
            <a:r>
              <a:rPr lang="ru-RU" sz="4800" dirty="0" smtClean="0"/>
              <a:t>математической </a:t>
            </a:r>
            <a:r>
              <a:rPr lang="ru-RU" sz="4800" dirty="0" smtClean="0"/>
              <a:t>грамотности в начальной школе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98106" y="4668253"/>
            <a:ext cx="3769894" cy="155608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Бородина Светлана Борисовна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298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задачами: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 smtClean="0">
                <a:cs typeface="Arial" pitchFamily="34" charset="0"/>
              </a:rPr>
              <a:t>-</a:t>
            </a:r>
            <a:r>
              <a:rPr lang="ru-RU" dirty="0"/>
              <a:t>Работа над решённой задачей. </a:t>
            </a:r>
            <a:endParaRPr lang="ru-RU" dirty="0" smtClean="0"/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/>
              <a:t>-</a:t>
            </a:r>
            <a:r>
              <a:rPr lang="ru-RU" dirty="0" smtClean="0"/>
              <a:t>Решение </a:t>
            </a:r>
            <a:r>
              <a:rPr lang="ru-RU" dirty="0"/>
              <a:t>задач различными способами.           </a:t>
            </a:r>
          </a:p>
          <a:p>
            <a:pPr marL="0" indent="0" algn="just">
              <a:buNone/>
            </a:pPr>
            <a:r>
              <a:rPr lang="ru-RU" dirty="0" smtClean="0"/>
              <a:t>-Представления </a:t>
            </a:r>
            <a:r>
              <a:rPr lang="ru-RU" dirty="0"/>
              <a:t>ситуации, описанной в задаче. </a:t>
            </a:r>
          </a:p>
          <a:p>
            <a:pPr marL="0" indent="0" algn="just">
              <a:buNone/>
            </a:pPr>
            <a:r>
              <a:rPr lang="ru-RU" dirty="0" smtClean="0"/>
              <a:t>-Самостоятельное </a:t>
            </a:r>
            <a:r>
              <a:rPr lang="ru-RU" dirty="0"/>
              <a:t>составление задач учащимися.                 </a:t>
            </a:r>
          </a:p>
          <a:p>
            <a:pPr marL="0" indent="0" algn="just">
              <a:buNone/>
            </a:pPr>
            <a:r>
              <a:rPr lang="ru-RU" dirty="0" smtClean="0"/>
              <a:t>-Решение </a:t>
            </a:r>
            <a:r>
              <a:rPr lang="ru-RU" dirty="0"/>
              <a:t>задач с недостающими и избыточными данными.   </a:t>
            </a:r>
          </a:p>
          <a:p>
            <a:pPr marL="0" indent="0" algn="just">
              <a:buNone/>
            </a:pPr>
            <a:r>
              <a:rPr lang="ru-RU" dirty="0" smtClean="0"/>
              <a:t>-Изменение </a:t>
            </a:r>
            <a:r>
              <a:rPr lang="ru-RU" dirty="0"/>
              <a:t>вопроса задачи.   </a:t>
            </a:r>
          </a:p>
          <a:p>
            <a:pPr marL="0" indent="0" algn="just">
              <a:buNone/>
            </a:pPr>
            <a:r>
              <a:rPr lang="ru-RU" dirty="0" smtClean="0"/>
              <a:t>-Использование </a:t>
            </a:r>
            <a:r>
              <a:rPr lang="ru-RU" dirty="0"/>
              <a:t>приема сравнения задач.                                                   </a:t>
            </a:r>
          </a:p>
          <a:p>
            <a:pPr marL="0" indent="0" algn="just">
              <a:buNone/>
            </a:pPr>
            <a:r>
              <a:rPr lang="ru-RU" dirty="0" smtClean="0"/>
              <a:t>-Изменение </a:t>
            </a:r>
            <a:r>
              <a:rPr lang="ru-RU" dirty="0"/>
              <a:t>задачи так, чтобы она решалась другим действием. </a:t>
            </a:r>
          </a:p>
          <a:p>
            <a:pPr marL="0" indent="0" algn="just">
              <a:buNone/>
            </a:pPr>
            <a:r>
              <a:rPr lang="ru-RU" dirty="0" smtClean="0"/>
              <a:t>-Составление и решение </a:t>
            </a:r>
            <a:r>
              <a:rPr lang="ru-RU" dirty="0"/>
              <a:t>обратных задач.</a:t>
            </a:r>
          </a:p>
          <a:p>
            <a:pPr marL="0" indent="0" algn="just">
              <a:buNone/>
            </a:pPr>
            <a:r>
              <a:rPr lang="ru-RU" dirty="0" smtClean="0"/>
              <a:t>-Решение </a:t>
            </a:r>
            <a:r>
              <a:rPr lang="ru-RU" dirty="0"/>
              <a:t>нестандартных задач</a:t>
            </a:r>
          </a:p>
          <a:p>
            <a:pPr marL="0" indent="0" algn="just">
              <a:buNone/>
            </a:pPr>
            <a:r>
              <a:rPr lang="ru-RU" dirty="0">
                <a:cs typeface="Arial" pitchFamily="34" charset="0"/>
              </a:rPr>
              <a:t>-</a:t>
            </a:r>
            <a:r>
              <a:rPr lang="ru-RU" dirty="0" smtClean="0">
                <a:cs typeface="Arial" pitchFamily="34" charset="0"/>
              </a:rPr>
              <a:t>Решение </a:t>
            </a:r>
            <a:r>
              <a:rPr lang="ru-RU" dirty="0">
                <a:cs typeface="Arial" pitchFamily="34" charset="0"/>
              </a:rPr>
              <a:t>комбинаторных задач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778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с недостающими данными и избыточными данными</a:t>
            </a:r>
            <a:endParaRPr lang="ru-RU" dirty="0"/>
          </a:p>
        </p:txBody>
      </p:sp>
      <p:pic>
        <p:nvPicPr>
          <p:cNvPr id="2050" name="Picture 2" descr="https://mypresentation.ru/documents/83d7f575133aa264e091f50459fcdfd9/img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8" t="38783" r="14055" b="28589"/>
          <a:stretch/>
        </p:blipFill>
        <p:spPr bwMode="auto">
          <a:xfrm>
            <a:off x="986590" y="2033710"/>
            <a:ext cx="4331367" cy="1335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img10.jpg"/>
          <p:cNvPicPr>
            <a:picLocks noChangeAspect="1"/>
          </p:cNvPicPr>
          <p:nvPr/>
        </p:nvPicPr>
        <p:blipFill rotWithShape="1">
          <a:blip r:embed="rId3"/>
          <a:srcRect b="60450"/>
          <a:stretch/>
        </p:blipFill>
        <p:spPr>
          <a:xfrm>
            <a:off x="2057858" y="3916792"/>
            <a:ext cx="9092111" cy="137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706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fontAlgn="base">
              <a:lnSpc>
                <a:spcPct val="100000"/>
              </a:lnSpc>
              <a:spcAft>
                <a:spcPct val="0"/>
              </a:spcAft>
            </a:pPr>
            <a:r>
              <a:rPr lang="ru-RU" sz="3200" i="1" dirty="0" smtClean="0">
                <a:ea typeface="Times New Roman" pitchFamily="18" charset="0"/>
                <a:cs typeface="Arial" pitchFamily="34" charset="0"/>
              </a:rPr>
              <a:t/>
            </a:r>
            <a:br>
              <a:rPr lang="ru-RU" sz="3200" i="1" dirty="0" smtClean="0">
                <a:ea typeface="Times New Roman" pitchFamily="18" charset="0"/>
                <a:cs typeface="Arial" pitchFamily="34" charset="0"/>
              </a:rPr>
            </a:br>
            <a:r>
              <a:rPr lang="ru-RU" sz="3200" dirty="0" smtClean="0">
                <a:ea typeface="Times New Roman" pitchFamily="18" charset="0"/>
                <a:cs typeface="Arial" pitchFamily="34" charset="0"/>
              </a:rPr>
              <a:t>Моделирование </a:t>
            </a:r>
            <a:r>
              <a:rPr lang="ru-RU" sz="3200" dirty="0">
                <a:ea typeface="Times New Roman" pitchFamily="18" charset="0"/>
                <a:cs typeface="Arial" pitchFamily="34" charset="0"/>
              </a:rPr>
              <a:t>и решение заданий с использованием </a:t>
            </a:r>
            <a:br>
              <a:rPr lang="ru-RU" sz="3200" dirty="0">
                <a:ea typeface="Times New Roman" pitchFamily="18" charset="0"/>
                <a:cs typeface="Arial" pitchFamily="34" charset="0"/>
              </a:rPr>
            </a:br>
            <a:r>
              <a:rPr lang="ru-RU" sz="3200" dirty="0">
                <a:ea typeface="Times New Roman" pitchFamily="18" charset="0"/>
                <a:cs typeface="Arial" pitchFamily="34" charset="0"/>
              </a:rPr>
              <a:t>математических  умений и знаний в повседневных </a:t>
            </a:r>
            <a:br>
              <a:rPr lang="ru-RU" sz="3200" dirty="0">
                <a:ea typeface="Times New Roman" pitchFamily="18" charset="0"/>
                <a:cs typeface="Arial" pitchFamily="34" charset="0"/>
              </a:rPr>
            </a:br>
            <a:r>
              <a:rPr lang="ru-RU" sz="3200" dirty="0">
                <a:ea typeface="Times New Roman" pitchFamily="18" charset="0"/>
                <a:cs typeface="Arial" pitchFamily="34" charset="0"/>
              </a:rPr>
              <a:t>жизненных ситуациях</a:t>
            </a:r>
            <a:r>
              <a:rPr lang="ru-RU" sz="3200" i="1" dirty="0">
                <a:ea typeface="Times New Roman" pitchFamily="18" charset="0"/>
                <a:cs typeface="Arial" pitchFamily="34" charset="0"/>
              </a:rPr>
              <a:t>.</a:t>
            </a:r>
            <a:r>
              <a:rPr lang="ru-RU" sz="3200" i="1" dirty="0">
                <a:cs typeface="Arial" pitchFamily="34" charset="0"/>
              </a:rPr>
              <a:t/>
            </a:r>
            <a:br>
              <a:rPr lang="ru-RU" sz="3200" i="1" dirty="0">
                <a:cs typeface="Arial" pitchFamily="34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41621"/>
            <a:ext cx="10515600" cy="4035341"/>
          </a:xfrm>
        </p:spPr>
        <p:txBody>
          <a:bodyPr/>
          <a:lstStyle/>
          <a:p>
            <a:pPr algn="just"/>
            <a:r>
              <a:rPr lang="ru-RU" dirty="0">
                <a:latin typeface="+mj-lt"/>
              </a:rPr>
              <a:t>Рассчитай стоимость экскурсионной поездки, если известно, что  в поездку отправилось 25 учащихся, а цена одного билета </a:t>
            </a:r>
            <a:r>
              <a:rPr lang="ru-RU" dirty="0" smtClean="0">
                <a:latin typeface="+mj-lt"/>
              </a:rPr>
              <a:t>100 рублей.</a:t>
            </a:r>
          </a:p>
          <a:p>
            <a:pPr algn="just"/>
            <a:r>
              <a:rPr lang="ru-RU" dirty="0" smtClean="0">
                <a:latin typeface="+mj-lt"/>
              </a:rPr>
              <a:t>Паша </a:t>
            </a:r>
            <a:r>
              <a:rPr lang="ru-RU" dirty="0">
                <a:latin typeface="+mj-lt"/>
              </a:rPr>
              <a:t>разговаривал с </a:t>
            </a:r>
            <a:r>
              <a:rPr lang="ru-RU" dirty="0" smtClean="0">
                <a:latin typeface="+mj-lt"/>
              </a:rPr>
              <a:t>бабушкой </a:t>
            </a:r>
            <a:r>
              <a:rPr lang="ru-RU" dirty="0">
                <a:latin typeface="+mj-lt"/>
              </a:rPr>
              <a:t>по телефону </a:t>
            </a:r>
            <a:r>
              <a:rPr lang="ru-RU" dirty="0" smtClean="0">
                <a:latin typeface="+mj-lt"/>
              </a:rPr>
              <a:t>20 </a:t>
            </a:r>
            <a:r>
              <a:rPr lang="ru-RU" dirty="0">
                <a:latin typeface="+mj-lt"/>
              </a:rPr>
              <a:t>минут. Сколько средств со своего счета он потратил, если известно, что стоимость минуты разговора, согласно его тарифу, 50 копеек?</a:t>
            </a:r>
          </a:p>
          <a:p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396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42211"/>
            <a:ext cx="10515600" cy="53347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+mj-lt"/>
              </a:rPr>
              <a:t>Задачи на формирование математической грамотности младших школьников я применяю на этапах – </a:t>
            </a:r>
            <a:r>
              <a:rPr lang="ru-RU" dirty="0" smtClean="0">
                <a:latin typeface="+mj-lt"/>
              </a:rPr>
              <a:t>изучения </a:t>
            </a:r>
            <a:r>
              <a:rPr lang="ru-RU" dirty="0">
                <a:latin typeface="+mj-lt"/>
              </a:rPr>
              <a:t>нового материала, закрепление полученных знаний. Подбирая задания, отталкиваюсь от раздела и темы урока. Например, изучая раздел «Умножение и деление», больше опираюсь на 1-й компонент математической грамотности – понимание учеником необходимости математических знаний для решения учебных и жизненных задач; задачи </a:t>
            </a:r>
            <a:r>
              <a:rPr lang="ru-RU" dirty="0" err="1">
                <a:latin typeface="+mj-lt"/>
              </a:rPr>
              <a:t>профориентационной</a:t>
            </a:r>
            <a:r>
              <a:rPr lang="ru-RU" dirty="0">
                <a:latin typeface="+mj-lt"/>
              </a:rPr>
              <a:t> направленности, где предлагается помочь домохозяйке, повару-кондитеру, продавцу, и т.д., оценка разнообразных учебных ситуаций (контекстов), которые требуют применения математических знаний, умений.</a:t>
            </a:r>
          </a:p>
        </p:txBody>
      </p:sp>
    </p:spTree>
    <p:extLst>
      <p:ext uri="{BB962C8B-B14F-4D97-AF65-F5344CB8AC3E}">
        <p14:creationId xmlns:p14="http://schemas.microsoft.com/office/powerpoint/2010/main" val="4015606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+mj-lt"/>
              </a:rPr>
              <a:t>Математическая грамотность - это способность формулировать, применять и интерпретировать математику в разнообразных контекстах. Она включает математические рассуждения, использование математических понятий, процедур, фактов и инструментов, чтобы описать, объяснить и предсказать явления.</a:t>
            </a:r>
          </a:p>
          <a:p>
            <a:pPr lvl="0" algn="just"/>
            <a:r>
              <a:rPr lang="ru-RU" dirty="0">
                <a:solidFill>
                  <a:prstClr val="black"/>
                </a:solidFill>
                <a:latin typeface="+mj-lt"/>
              </a:rPr>
              <a:t>Вклад математики в развитие компонентов функциональной грамотности младшего школьника очень велик. Она влияет на информационную, читательскую, социальную функциональную грамотность, информацию общекультурной направленности. Знания математики используются на уроках технологии, окружающего мира.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643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+mj-lt"/>
              </a:rPr>
              <a:t>Функционально грамотная личность – это человек, ориентирующийся в мире и действующий в соответствии с общественными ценностями, ожиданиями и интересами.</a:t>
            </a:r>
          </a:p>
          <a:p>
            <a:pPr algn="just"/>
            <a:r>
              <a:rPr lang="ru-RU" dirty="0">
                <a:latin typeface="+mj-lt"/>
              </a:rPr>
              <a:t>Основные признаки функционально грамотной личности: это человек самостоятельный, познающий и умеющий жить среди людей, обладающий определёнными качествами, ключевыми компетенциями.</a:t>
            </a:r>
          </a:p>
          <a:p>
            <a:pPr marL="0" indent="0" algn="just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2860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+mj-lt"/>
              </a:rPr>
              <a:t>Начальное звено образования — фундамент школьной учебы, ведь именно здесь закладывается основа для формирования личности будущего гражданина.</a:t>
            </a:r>
            <a:endParaRPr lang="ru-RU" dirty="0">
              <a:latin typeface="+mj-lt"/>
            </a:endParaRPr>
          </a:p>
          <a:p>
            <a:pPr algn="just"/>
            <a:r>
              <a:rPr lang="ru-RU" dirty="0">
                <a:latin typeface="+mj-lt"/>
              </a:rPr>
              <a:t>Процесс формирования и развития функциональной грамотности средствами учебных предметов начальных классов, исходя из предметных знаний, умений и навыков, осуществляется на основе формирования навыков мышления. </a:t>
            </a:r>
            <a:br>
              <a:rPr lang="ru-RU" dirty="0">
                <a:latin typeface="+mj-lt"/>
              </a:rPr>
            </a:br>
            <a:r>
              <a:rPr lang="ru-RU" dirty="0">
                <a:latin typeface="+mj-lt"/>
              </a:rPr>
              <a:t>На начальном этапе обучения главное – развивать умение каждого ребенка мыслить с помощью таких логических приемов, как анализ, синтез, сравнение, обобщение, классификация умозаключение, систематизация, отрицание, ограничение.</a:t>
            </a:r>
          </a:p>
          <a:p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4033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7222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cs typeface="Times New Roman" pitchFamily="18" charset="0"/>
              </a:rPr>
              <a:t/>
            </a:r>
            <a:br>
              <a:rPr lang="ru-RU" sz="3600" b="1" dirty="0" smtClean="0">
                <a:cs typeface="Times New Roman" pitchFamily="18" charset="0"/>
              </a:rPr>
            </a:br>
            <a:r>
              <a:rPr lang="ru-RU" sz="3600" dirty="0" smtClean="0">
                <a:cs typeface="Times New Roman" pitchFamily="18" charset="0"/>
              </a:rPr>
              <a:t>Математическая </a:t>
            </a:r>
            <a:r>
              <a:rPr lang="ru-RU" sz="3600" dirty="0">
                <a:cs typeface="Times New Roman" pitchFamily="18" charset="0"/>
              </a:rPr>
              <a:t>грамотность младшего школьника как компонент функциональной грамотности трактуется т</a:t>
            </a:r>
            <a:r>
              <a:rPr lang="ru-RU" sz="3600" dirty="0" smtClean="0">
                <a:cs typeface="Times New Roman" pitchFamily="18" charset="0"/>
              </a:rPr>
              <a:t>ак</a:t>
            </a:r>
            <a:r>
              <a:rPr lang="ru-RU" sz="3600" dirty="0">
                <a:cs typeface="Times New Roman" pitchFamily="18" charset="0"/>
              </a:rPr>
              <a:t>: </a:t>
            </a:r>
            <a:br>
              <a:rPr lang="ru-RU" sz="3600" dirty="0"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77979"/>
            <a:ext cx="10515600" cy="389898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+mj-lt"/>
              </a:rPr>
              <a:t>э</a:t>
            </a:r>
            <a:r>
              <a:rPr lang="ru-RU" dirty="0" smtClean="0">
                <a:latin typeface="+mj-lt"/>
              </a:rPr>
              <a:t>то понимание </a:t>
            </a:r>
            <a:r>
              <a:rPr lang="ru-RU" dirty="0">
                <a:latin typeface="+mj-lt"/>
              </a:rPr>
              <a:t>необходимости математических знаний для учения и повседневной жизни</a:t>
            </a:r>
          </a:p>
          <a:p>
            <a:pPr algn="just"/>
            <a:r>
              <a:rPr lang="ru-RU" dirty="0">
                <a:latin typeface="+mj-lt"/>
              </a:rPr>
              <a:t>э</a:t>
            </a:r>
            <a:r>
              <a:rPr lang="ru-RU" dirty="0" smtClean="0">
                <a:latin typeface="+mj-lt"/>
              </a:rPr>
              <a:t>то </a:t>
            </a:r>
            <a:r>
              <a:rPr lang="ru-RU" dirty="0">
                <a:latin typeface="+mj-lt"/>
              </a:rPr>
              <a:t>потребность и умение </a:t>
            </a:r>
            <a:r>
              <a:rPr lang="ru-RU" dirty="0" smtClean="0">
                <a:latin typeface="+mj-lt"/>
              </a:rPr>
              <a:t>применять</a:t>
            </a:r>
            <a:r>
              <a:rPr lang="ru-RU" u="sng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математику </a:t>
            </a:r>
            <a:r>
              <a:rPr lang="ru-RU" dirty="0">
                <a:latin typeface="+mj-lt"/>
              </a:rPr>
              <a:t>в повседневных (житейских) ситуациях:  рассчитывать стоимость, массу, количество необходимого материала и т.д. </a:t>
            </a:r>
          </a:p>
          <a:p>
            <a:pPr algn="just"/>
            <a:r>
              <a:rPr lang="ru-RU" dirty="0">
                <a:latin typeface="+mj-lt"/>
              </a:rPr>
              <a:t>э</a:t>
            </a:r>
            <a:r>
              <a:rPr lang="ru-RU" dirty="0" smtClean="0">
                <a:latin typeface="+mj-lt"/>
              </a:rPr>
              <a:t>то способность </a:t>
            </a:r>
            <a:r>
              <a:rPr lang="ru-RU" dirty="0">
                <a:latin typeface="+mj-lt"/>
              </a:rPr>
              <a:t>различать математические объекты, устанавливать математические отношения, зависимости, сравнивать, классифицировать.</a:t>
            </a:r>
          </a:p>
          <a:p>
            <a:pPr algn="just"/>
            <a:r>
              <a:rPr lang="ru-RU" dirty="0">
                <a:latin typeface="+mj-lt"/>
              </a:rPr>
              <a:t>э</a:t>
            </a:r>
            <a:r>
              <a:rPr lang="ru-RU" dirty="0" smtClean="0">
                <a:latin typeface="+mj-lt"/>
              </a:rPr>
              <a:t>то совокупность </a:t>
            </a:r>
            <a:r>
              <a:rPr lang="ru-RU" dirty="0">
                <a:latin typeface="+mj-lt"/>
              </a:rPr>
              <a:t>умений: действовать по инструкции (алгоритму), решать учебные задачи, связанные с измерением, вычислениями, упорядочиванием, формулировать суждения с использованием математических терминов, знаков, свойств арифметических действий. </a:t>
            </a:r>
          </a:p>
          <a:p>
            <a:pPr algn="just"/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1595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65221"/>
            <a:ext cx="10515600" cy="179109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/>
              <a:t>К </a:t>
            </a:r>
            <a:r>
              <a:rPr lang="ru-RU" sz="4000" dirty="0"/>
              <a:t>инструментам формирования функциональной математической грамотности </a:t>
            </a:r>
            <a:r>
              <a:rPr lang="ru-RU" sz="4000" dirty="0" smtClean="0"/>
              <a:t> можно отнести технологию проектов: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32561"/>
            <a:ext cx="10515600" cy="3944402"/>
          </a:xfrm>
        </p:spPr>
        <p:txBody>
          <a:bodyPr/>
          <a:lstStyle/>
          <a:p>
            <a:pPr marL="0" indent="0">
              <a:buNone/>
            </a:pPr>
            <a:endParaRPr lang="ru-RU" sz="2400" b="1" i="1" dirty="0" smtClean="0"/>
          </a:p>
          <a:p>
            <a:pPr marL="0" indent="0" algn="just">
              <a:buNone/>
            </a:pPr>
            <a:r>
              <a:rPr lang="ru-RU" sz="2400" dirty="0" smtClean="0">
                <a:latin typeface="+mj-lt"/>
              </a:rPr>
              <a:t>Темы , которые я использую:</a:t>
            </a:r>
            <a:endParaRPr lang="ru-RU" dirty="0" smtClean="0">
              <a:latin typeface="+mj-lt"/>
            </a:endParaRPr>
          </a:p>
          <a:p>
            <a:pPr marL="342900" indent="-342900" algn="just"/>
            <a:r>
              <a:rPr lang="ru-RU" dirty="0">
                <a:latin typeface="+mj-lt"/>
              </a:rPr>
              <a:t>«Арабские цифры. Теории происхождения»</a:t>
            </a:r>
          </a:p>
          <a:p>
            <a:pPr marL="342900" indent="-342900" algn="just"/>
            <a:r>
              <a:rPr lang="ru-RU" dirty="0">
                <a:latin typeface="+mj-lt"/>
              </a:rPr>
              <a:t>«Время. Измерение времени. Часы»</a:t>
            </a:r>
          </a:p>
          <a:p>
            <a:pPr marL="342900" indent="-342900" algn="just"/>
            <a:r>
              <a:rPr lang="ru-RU" dirty="0">
                <a:latin typeface="+mj-lt"/>
              </a:rPr>
              <a:t>«Единицы измерения времени в разных странах в разное время»</a:t>
            </a:r>
          </a:p>
          <a:p>
            <a:pPr marL="342900" indent="-342900" algn="just"/>
            <a:r>
              <a:rPr lang="ru-RU" dirty="0">
                <a:latin typeface="+mj-lt"/>
              </a:rPr>
              <a:t>«Задача одна – решений много»</a:t>
            </a:r>
          </a:p>
          <a:p>
            <a:pPr marL="342900" indent="-342900" algn="just"/>
            <a:r>
              <a:rPr lang="ru-RU" dirty="0">
                <a:latin typeface="+mj-lt"/>
              </a:rPr>
              <a:t>«Математика в жизни человека» и </a:t>
            </a:r>
            <a:r>
              <a:rPr lang="ru-RU" dirty="0" err="1">
                <a:latin typeface="+mj-lt"/>
              </a:rPr>
              <a:t>др</a:t>
            </a:r>
            <a:endParaRPr lang="ru-RU" dirty="0">
              <a:latin typeface="+mj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178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>Работа </a:t>
            </a:r>
            <a:r>
              <a:rPr lang="ru-RU" dirty="0"/>
              <a:t>с символическим текстом: диаграммами, таблицами, чертежами.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7" t="5243" r="6889" b="8071"/>
          <a:stretch/>
        </p:blipFill>
        <p:spPr>
          <a:xfrm>
            <a:off x="607920" y="2261936"/>
            <a:ext cx="5054943" cy="373781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7" t="22044" r="6734" b="22931"/>
          <a:stretch/>
        </p:blipFill>
        <p:spPr>
          <a:xfrm>
            <a:off x="5920305" y="2261936"/>
            <a:ext cx="5870642" cy="3593431"/>
          </a:xfrm>
        </p:spPr>
      </p:pic>
    </p:spTree>
    <p:extLst>
      <p:ext uri="{BB962C8B-B14F-4D97-AF65-F5344CB8AC3E}">
        <p14:creationId xmlns:p14="http://schemas.microsoft.com/office/powerpoint/2010/main" val="3731159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>Игровые </a:t>
            </a:r>
            <a:r>
              <a:rPr lang="ru-RU" dirty="0"/>
              <a:t>технологии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ребусы, кроссворды, математические игры)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27" r="4954" b="14262"/>
          <a:stretch/>
        </p:blipFill>
        <p:spPr>
          <a:xfrm>
            <a:off x="573506" y="1690688"/>
            <a:ext cx="4924926" cy="2646947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7" t="24958" r="4436" b="23889"/>
          <a:stretch/>
        </p:blipFill>
        <p:spPr>
          <a:xfrm>
            <a:off x="5946838" y="1600994"/>
            <a:ext cx="4958555" cy="3728995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34" r="2651" b="9218"/>
          <a:stretch/>
        </p:blipFill>
        <p:spPr>
          <a:xfrm>
            <a:off x="1402911" y="4616450"/>
            <a:ext cx="4059426" cy="209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298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80244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/>
              <a:t>Также я использую такие приемы  </a:t>
            </a:r>
            <a:r>
              <a:rPr lang="ru-RU" sz="2800" dirty="0"/>
              <a:t>формирования функциональной математической грамотности, </a:t>
            </a:r>
            <a:r>
              <a:rPr lang="ru-RU" sz="2800" dirty="0" smtClean="0"/>
              <a:t>как: </a:t>
            </a:r>
            <a:r>
              <a:rPr lang="ru-RU" sz="2800" dirty="0"/>
              <a:t>з</a:t>
            </a:r>
            <a:r>
              <a:rPr lang="ru-RU" sz="2800" dirty="0" smtClean="0"/>
              <a:t>адания  занимательного характера на развитие  логического, алгоритмического, пространственного мышления, внимания.</a:t>
            </a:r>
            <a:br>
              <a:rPr lang="ru-RU" sz="2800" dirty="0" smtClean="0"/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7" r="13777"/>
          <a:stretch/>
        </p:blipFill>
        <p:spPr>
          <a:xfrm>
            <a:off x="360948" y="2129589"/>
            <a:ext cx="3753852" cy="291465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5" r="11532" b="31476"/>
          <a:stretch/>
        </p:blipFill>
        <p:spPr>
          <a:xfrm>
            <a:off x="4255168" y="4014537"/>
            <a:ext cx="3681664" cy="2662989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9" t="11792" r="8400" b="2609"/>
          <a:stretch/>
        </p:blipFill>
        <p:spPr>
          <a:xfrm>
            <a:off x="8023040" y="2045369"/>
            <a:ext cx="4087589" cy="341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213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Магические квадраты</a:t>
            </a:r>
            <a:endParaRPr lang="ru-RU" dirty="0"/>
          </a:p>
        </p:txBody>
      </p:sp>
      <p:pic>
        <p:nvPicPr>
          <p:cNvPr id="1026" name="Picture 2" descr="Поурочное планирование по математике 2 класс на 2-е полугодие.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95"/>
          <a:stretch/>
        </p:blipFill>
        <p:spPr bwMode="auto">
          <a:xfrm>
            <a:off x="1156693" y="2931496"/>
            <a:ext cx="2272464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lass.rambler.ru/qa-service/production/uploads/images/image/000/082/267/5a2dd25885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700" b="54673"/>
          <a:stretch/>
        </p:blipFill>
        <p:spPr bwMode="auto">
          <a:xfrm>
            <a:off x="4751638" y="2244209"/>
            <a:ext cx="2118393" cy="212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lass.rambler.ru/qa-service/production/uploads/images/image/000/082/267/5a2dd25885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20"/>
          <a:stretch/>
        </p:blipFill>
        <p:spPr bwMode="auto">
          <a:xfrm>
            <a:off x="8178869" y="2926874"/>
            <a:ext cx="2176510" cy="211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207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370</Words>
  <Application>Microsoft Office PowerPoint</Application>
  <PresentationFormat>Произвольный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Использование занимательных заданий для развития математической грамотности в начальной школе</vt:lpstr>
      <vt:lpstr>Презентация PowerPoint</vt:lpstr>
      <vt:lpstr>Презентация PowerPoint</vt:lpstr>
      <vt:lpstr> Математическая грамотность младшего школьника как компонент функциональной грамотности трактуется так:  </vt:lpstr>
      <vt:lpstr> К инструментам формирования функциональной математической грамотности  можно отнести технологию проектов: </vt:lpstr>
      <vt:lpstr> Работа с символическим текстом: диаграммами, таблицами, чертежами. </vt:lpstr>
      <vt:lpstr> Игровые технологии  (ребусы, кроссворды, математические игры) </vt:lpstr>
      <vt:lpstr>  Также я использую такие приемы  формирования функциональной математической грамотности, как: задания  занимательного характера на развитие  логического, алгоритмического, пространственного мышления, внимания.  </vt:lpstr>
      <vt:lpstr>Магические квадраты</vt:lpstr>
      <vt:lpstr>Работа с задачами:</vt:lpstr>
      <vt:lpstr>Задачи с недостающими данными и избыточными данными</vt:lpstr>
      <vt:lpstr> Моделирование и решение заданий с использованием  математических  умений и знаний в повседневных  жизненных ситуациях.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функциональной грамотности учеников начальной школы на уроках математики</dc:title>
  <dc:creator>Serg</dc:creator>
  <cp:lastModifiedBy>Виноградов</cp:lastModifiedBy>
  <cp:revision>17</cp:revision>
  <dcterms:created xsi:type="dcterms:W3CDTF">2022-10-10T13:03:37Z</dcterms:created>
  <dcterms:modified xsi:type="dcterms:W3CDTF">2022-10-11T15:33:26Z</dcterms:modified>
</cp:coreProperties>
</file>